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77" r:id="rId2"/>
    <p:sldId id="309" r:id="rId3"/>
    <p:sldId id="310" r:id="rId4"/>
    <p:sldId id="303" r:id="rId5"/>
    <p:sldId id="304" r:id="rId6"/>
    <p:sldId id="305" r:id="rId7"/>
    <p:sldId id="331" r:id="rId8"/>
    <p:sldId id="330" r:id="rId9"/>
    <p:sldId id="297" r:id="rId10"/>
    <p:sldId id="318" r:id="rId11"/>
    <p:sldId id="317" r:id="rId12"/>
    <p:sldId id="299" r:id="rId13"/>
    <p:sldId id="300" r:id="rId14"/>
    <p:sldId id="302" r:id="rId15"/>
    <p:sldId id="301" r:id="rId16"/>
    <p:sldId id="326" r:id="rId17"/>
    <p:sldId id="327" r:id="rId18"/>
    <p:sldId id="328" r:id="rId19"/>
    <p:sldId id="329" r:id="rId20"/>
    <p:sldId id="284" r:id="rId21"/>
    <p:sldId id="285" r:id="rId22"/>
    <p:sldId id="283" r:id="rId23"/>
    <p:sldId id="316" r:id="rId24"/>
    <p:sldId id="315" r:id="rId25"/>
    <p:sldId id="321" r:id="rId26"/>
    <p:sldId id="322" r:id="rId27"/>
    <p:sldId id="325" r:id="rId28"/>
    <p:sldId id="335" r:id="rId29"/>
    <p:sldId id="336" r:id="rId30"/>
    <p:sldId id="337" r:id="rId31"/>
    <p:sldId id="279" r:id="rId32"/>
    <p:sldId id="319" r:id="rId33"/>
    <p:sldId id="320" r:id="rId34"/>
    <p:sldId id="258" r:id="rId35"/>
    <p:sldId id="259" r:id="rId36"/>
    <p:sldId id="263" r:id="rId37"/>
    <p:sldId id="260" r:id="rId38"/>
    <p:sldId id="261" r:id="rId39"/>
    <p:sldId id="262" r:id="rId40"/>
    <p:sldId id="264" r:id="rId41"/>
    <p:sldId id="265" r:id="rId42"/>
    <p:sldId id="266" r:id="rId43"/>
    <p:sldId id="267" r:id="rId44"/>
    <p:sldId id="268" r:id="rId45"/>
    <p:sldId id="296" r:id="rId46"/>
    <p:sldId id="295" r:id="rId47"/>
    <p:sldId id="280" r:id="rId48"/>
    <p:sldId id="274" r:id="rId49"/>
    <p:sldId id="276" r:id="rId50"/>
    <p:sldId id="275" r:id="rId51"/>
    <p:sldId id="289" r:id="rId52"/>
    <p:sldId id="288" r:id="rId53"/>
    <p:sldId id="287" r:id="rId54"/>
    <p:sldId id="333" r:id="rId55"/>
    <p:sldId id="286" r:id="rId56"/>
    <p:sldId id="334" r:id="rId57"/>
    <p:sldId id="292" r:id="rId58"/>
    <p:sldId id="313" r:id="rId59"/>
    <p:sldId id="293" r:id="rId60"/>
    <p:sldId id="311" r:id="rId61"/>
    <p:sldId id="314" r:id="rId62"/>
    <p:sldId id="312" r:id="rId63"/>
    <p:sldId id="294" r:id="rId64"/>
    <p:sldId id="324" r:id="rId65"/>
    <p:sldId id="332" r:id="rId66"/>
    <p:sldId id="323" r:id="rId67"/>
    <p:sldId id="290" r:id="rId68"/>
    <p:sldId id="308" r:id="rId69"/>
    <p:sldId id="306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3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92171838" cy="9217183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DED39-0CF4-4441-A77F-303E58CACDE1}" type="datetimeFigureOut">
              <a:rPr lang="en-US" smtClean="0"/>
              <a:pPr/>
              <a:t>3/9/2016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0B96D-A66B-43E9-BDE7-7B724EB6B2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B96D-A66B-43E9-BDE7-7B724EB6B25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5F152-A444-4A9C-BC5E-07440CCED885}" type="datetimeFigureOut">
              <a:rPr lang="en-US" smtClean="0"/>
              <a:pPr/>
              <a:t>3/9/2016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CCC53-9B8E-4E1E-91FB-41E193000D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5896" y="1528752"/>
            <a:ext cx="6153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ONE BYTE </a:t>
            </a:r>
          </a:p>
          <a:p>
            <a:pPr algn="ctr"/>
            <a:r>
              <a:rPr lang="en-US" sz="7200" dirty="0" smtClean="0"/>
              <a:t>INSTRUCTIONS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992" y="171432"/>
            <a:ext cx="760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TIMING DIAGRAM FOR ADD R</a:t>
            </a:r>
            <a:endParaRPr 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404920" y="1619240"/>
          <a:ext cx="6096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80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00040" y="804848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EXAMPLE :-  ADD B</a:t>
            </a:r>
            <a:endParaRPr lang="en-US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16" y="2867024"/>
            <a:ext cx="7872455" cy="2462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4920" y="895336"/>
            <a:ext cx="6153184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19064" y="442896"/>
            <a:ext cx="208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:-  ADD B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16" y="1347776"/>
            <a:ext cx="7962944" cy="3076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61992" y="171432"/>
            <a:ext cx="760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INX R</a:t>
            </a:r>
            <a:r>
              <a:rPr lang="en-US" sz="2400" b="1" u="sng" baseline="-25000" dirty="0" smtClean="0"/>
              <a:t>P</a:t>
            </a:r>
            <a:r>
              <a:rPr lang="en-US" sz="2400" b="1" u="sng" dirty="0" smtClean="0"/>
              <a:t> and DCX R</a:t>
            </a:r>
            <a:r>
              <a:rPr lang="en-US" sz="2400" b="1" u="sng" baseline="-25000" dirty="0" smtClean="0"/>
              <a:t>P</a:t>
            </a:r>
            <a:endParaRPr lang="en-US" sz="2400" b="1" u="sng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52" y="261920"/>
            <a:ext cx="8415384" cy="641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528" y="895336"/>
            <a:ext cx="8053432" cy="470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61992" y="171432"/>
            <a:ext cx="760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LDAX  R</a:t>
            </a:r>
            <a:r>
              <a:rPr lang="en-US" sz="2400" b="1" u="sng" baseline="-25000" dirty="0" smtClean="0"/>
              <a:t>P</a:t>
            </a:r>
            <a:endParaRPr lang="en-US" sz="2400" b="1" u="sng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77" y="261920"/>
            <a:ext cx="8686848" cy="642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992" y="171432"/>
            <a:ext cx="760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DCR M</a:t>
            </a:r>
            <a:endParaRPr lang="en-US" sz="2400" b="1" u="sng" baseline="-250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16" y="895336"/>
            <a:ext cx="7962944" cy="244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528" y="3338512"/>
            <a:ext cx="8143920" cy="316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76" y="0"/>
            <a:ext cx="8777336" cy="659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age.slidesharecdn.com/timingdiagram-130405230448-phpapp01/95/t-imingdiagram-6-638.jpg?cb=13652031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0" y="261920"/>
            <a:ext cx="8324896" cy="6334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age.slidesharecdn.com/timingdiagram-130405230448-phpapp01/95/t-imingdiagram-7-638.jpg?cb=13652031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52" y="442896"/>
            <a:ext cx="8734448" cy="5972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992" y="261920"/>
            <a:ext cx="760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MOVE DATA (MOV R</a:t>
            </a:r>
            <a:r>
              <a:rPr lang="en-US" sz="2400" b="1" u="sng" baseline="-25000" dirty="0" smtClean="0"/>
              <a:t>d </a:t>
            </a:r>
            <a:r>
              <a:rPr lang="en-US" sz="2400" b="1" u="sng" dirty="0" smtClean="0"/>
              <a:t>, R</a:t>
            </a:r>
            <a:r>
              <a:rPr lang="en-US" sz="2400" b="1" u="sng" baseline="-25000" dirty="0" smtClean="0"/>
              <a:t>s</a:t>
            </a:r>
            <a:r>
              <a:rPr lang="en-US" sz="2400" b="1" u="sng" dirty="0" smtClean="0"/>
              <a:t>) </a:t>
            </a:r>
            <a:endParaRPr lang="en-US" sz="24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90528" y="804848"/>
            <a:ext cx="769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</a:t>
            </a:r>
            <a:r>
              <a:rPr lang="en-US" b="1" dirty="0" smtClean="0"/>
              <a:t>R</a:t>
            </a:r>
            <a:r>
              <a:rPr lang="en-US" b="1" baseline="-25000" dirty="0" smtClean="0"/>
              <a:t>d </a:t>
            </a:r>
            <a:r>
              <a:rPr lang="en-US" b="1" dirty="0" smtClean="0"/>
              <a:t>  </a:t>
            </a:r>
            <a:r>
              <a:rPr lang="en-US" dirty="0" smtClean="0"/>
              <a:t>represents the destination register where data is to be moved and </a:t>
            </a:r>
            <a:r>
              <a:rPr lang="en-US" b="1" dirty="0" smtClean="0"/>
              <a:t>R</a:t>
            </a:r>
            <a:r>
              <a:rPr lang="en-US" b="1" baseline="-25000" dirty="0" smtClean="0"/>
              <a:t>s   </a:t>
            </a:r>
            <a:r>
              <a:rPr lang="en-US" b="1" dirty="0" smtClean="0"/>
              <a:t> </a:t>
            </a:r>
            <a:r>
              <a:rPr lang="en-US" dirty="0" smtClean="0"/>
              <a:t>represents the source register from where data is to be moved.</a:t>
            </a:r>
            <a:endParaRPr lang="en-US" dirty="0"/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409552" y="2252656"/>
            <a:ext cx="8734448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746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: The 1st clock of 1st machine cycle (M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makes ALE high indicating address latch enabled which loads low-order address 00H on AD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⇔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AD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0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and high-order address 10H simultaneously on A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15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⇔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The address 00H is latched in T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: During T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clock, the microprocessor issues RD control signal to enable the memory and 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processor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places 41H from 1000H location on the data bus.</a:t>
            </a:r>
          </a:p>
          <a:p>
            <a:pPr marL="0" marR="0" lvl="0" indent="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hangingPunct="0"/>
            <a:r>
              <a:rPr lang="en-US" dirty="0" smtClean="0"/>
              <a:t>     T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: During T</a:t>
            </a:r>
            <a:r>
              <a:rPr lang="en-US" baseline="-25000" dirty="0"/>
              <a:t>3</a:t>
            </a:r>
            <a:r>
              <a:rPr lang="en-US" dirty="0"/>
              <a:t>, the 41H is placed in the instruction register and RD = 1 (high) disables signal. It means the memory is disabled in T</a:t>
            </a:r>
            <a:r>
              <a:rPr lang="en-US" baseline="-25000" dirty="0"/>
              <a:t>3</a:t>
            </a:r>
            <a:r>
              <a:rPr lang="en-US" dirty="0"/>
              <a:t> clock cycle. The </a:t>
            </a:r>
            <a:r>
              <a:rPr lang="en-US" dirty="0" err="1"/>
              <a:t>opcode</a:t>
            </a:r>
            <a:r>
              <a:rPr lang="en-US" dirty="0"/>
              <a:t> cycle is completed by end of T</a:t>
            </a:r>
            <a:r>
              <a:rPr lang="en-US" baseline="-25000" dirty="0"/>
              <a:t>3</a:t>
            </a:r>
            <a:r>
              <a:rPr lang="en-US" dirty="0"/>
              <a:t> clock cycle</a:t>
            </a:r>
            <a:r>
              <a:rPr lang="en-US" dirty="0" smtClean="0"/>
              <a:t>.</a:t>
            </a:r>
          </a:p>
          <a:p>
            <a:pPr hangingPunct="0"/>
            <a:endParaRPr lang="en-US" dirty="0"/>
          </a:p>
          <a:p>
            <a:pPr hangingPunct="0"/>
            <a:r>
              <a:rPr lang="en-US" dirty="0" smtClean="0"/>
              <a:t>     T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: The </a:t>
            </a:r>
            <a:r>
              <a:rPr lang="en-US" dirty="0" smtClean="0"/>
              <a:t>op-code </a:t>
            </a:r>
            <a:r>
              <a:rPr lang="en-US" dirty="0"/>
              <a:t>is decoded in T</a:t>
            </a:r>
            <a:r>
              <a:rPr lang="en-US" baseline="-25000" dirty="0"/>
              <a:t>4</a:t>
            </a:r>
            <a:r>
              <a:rPr lang="en-US" dirty="0"/>
              <a:t> clock and the action as per 41H is </a:t>
            </a:r>
            <a:r>
              <a:rPr lang="en-US" dirty="0" smtClean="0"/>
              <a:t>taken accordingly</a:t>
            </a:r>
            <a:r>
              <a:rPr lang="en-US" dirty="0"/>
              <a:t>. In other </a:t>
            </a:r>
            <a:r>
              <a:rPr lang="en-US" dirty="0" smtClean="0"/>
              <a:t>words, </a:t>
            </a:r>
            <a:r>
              <a:rPr lang="en-US" dirty="0"/>
              <a:t>the content of C-register is copied in B-register.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04920" y="1619240"/>
          <a:ext cx="6096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  B,C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76" y="1619240"/>
            <a:ext cx="8505872" cy="298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133456" y="5600712"/>
            <a:ext cx="669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Example :- DAD B adds the content of register pair BC with content of register pair HL.</a:t>
            </a:r>
            <a:endParaRPr lang="en-US" sz="2400" baseline="-25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40" y="4695832"/>
            <a:ext cx="8277225" cy="361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52480" y="442896"/>
            <a:ext cx="7600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DAD (DAD R</a:t>
            </a:r>
            <a:r>
              <a:rPr lang="en-US" sz="2400" b="1" u="sng" baseline="-25000" dirty="0" smtClean="0"/>
              <a:t>P </a:t>
            </a:r>
            <a:r>
              <a:rPr lang="en-US" sz="2400" b="1" u="sng" dirty="0" smtClean="0"/>
              <a:t> )</a:t>
            </a:r>
            <a:endParaRPr lang="en-US" sz="2400" b="1" u="sng" baseline="-25000" dirty="0" smtClean="0"/>
          </a:p>
          <a:p>
            <a:pPr algn="ctr"/>
            <a:endParaRPr lang="en-US" sz="2400" b="1" u="sng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76" y="352408"/>
            <a:ext cx="8686847" cy="99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95408" y="2252656"/>
          <a:ext cx="6096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4000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DAD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09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0" y="438664"/>
            <a:ext cx="8324895" cy="615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52" y="804848"/>
            <a:ext cx="8324896" cy="361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52480" y="171432"/>
            <a:ext cx="7600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POP (POP R</a:t>
            </a:r>
            <a:r>
              <a:rPr lang="en-US" sz="2400" b="1" u="sng" baseline="-25000" dirty="0" smtClean="0"/>
              <a:t>P </a:t>
            </a:r>
            <a:r>
              <a:rPr lang="en-US" sz="2400" b="1" u="sng" dirty="0" smtClean="0"/>
              <a:t> )</a:t>
            </a:r>
            <a:endParaRPr lang="en-US" sz="2400" b="1" u="sng" baseline="-25000" dirty="0" smtClean="0"/>
          </a:p>
          <a:p>
            <a:pPr algn="ctr"/>
            <a:endParaRPr lang="en-US" sz="2400" b="1" u="sng" baseline="-250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04" y="4152904"/>
            <a:ext cx="7872456" cy="235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2408"/>
            <a:ext cx="8824936" cy="624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480" y="171432"/>
            <a:ext cx="7600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PUSH (PUSH R</a:t>
            </a:r>
            <a:r>
              <a:rPr lang="en-US" sz="2400" b="1" u="sng" baseline="-25000" dirty="0" smtClean="0"/>
              <a:t>P </a:t>
            </a:r>
            <a:r>
              <a:rPr lang="en-US" sz="2400" b="1" u="sng" dirty="0" smtClean="0"/>
              <a:t> )</a:t>
            </a:r>
            <a:endParaRPr lang="en-US" sz="2400" b="1" u="sng" baseline="-25000" dirty="0" smtClean="0"/>
          </a:p>
          <a:p>
            <a:pPr algn="ctr"/>
            <a:endParaRPr lang="en-US" sz="2400" b="1" u="sng" baseline="-25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52" y="895336"/>
            <a:ext cx="8143920" cy="389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52" y="4786320"/>
            <a:ext cx="8053432" cy="117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1921"/>
            <a:ext cx="8734448" cy="61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528" y="804848"/>
            <a:ext cx="7962944" cy="153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52480" y="171432"/>
            <a:ext cx="7600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PCHL</a:t>
            </a:r>
            <a:endParaRPr lang="en-US" sz="2400" b="1" u="sng" baseline="-25000" dirty="0" smtClean="0"/>
          </a:p>
          <a:p>
            <a:pPr algn="ctr"/>
            <a:endParaRPr lang="en-US" sz="2400" b="1" u="sng" baseline="-250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528" y="2343144"/>
            <a:ext cx="8053432" cy="451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52" y="985824"/>
            <a:ext cx="7872456" cy="35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952480" y="171432"/>
            <a:ext cx="7600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RET</a:t>
            </a:r>
            <a:endParaRPr lang="en-US" sz="2400" b="1" u="sng" baseline="-25000" dirty="0" smtClean="0"/>
          </a:p>
          <a:p>
            <a:pPr algn="ctr"/>
            <a:endParaRPr lang="en-US" sz="2400" b="1" u="sng" baseline="-250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40" y="4243392"/>
            <a:ext cx="7781968" cy="99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1992" y="5781688"/>
            <a:ext cx="7600992" cy="90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09552" y="5510224"/>
            <a:ext cx="153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 :-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671752" y="714360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Return from subroutine unconditionally</a:t>
            </a:r>
            <a:br>
              <a:rPr lang="en-US" b="1" dirty="0" smtClean="0"/>
            </a:b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1" y="533384"/>
            <a:ext cx="7872456" cy="50673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0" y="442896"/>
            <a:ext cx="8143920" cy="1990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52" y="2524120"/>
            <a:ext cx="8324896" cy="433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5896" y="1528752"/>
            <a:ext cx="6153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TWO BYTE </a:t>
            </a:r>
          </a:p>
          <a:p>
            <a:pPr algn="ctr"/>
            <a:r>
              <a:rPr lang="en-US" sz="7200" dirty="0" smtClean="0"/>
              <a:t>INSTRUCTIONS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0" y="1528752"/>
            <a:ext cx="7962943" cy="479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52480" y="171432"/>
            <a:ext cx="7600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ACI Data, ADI Data, ANI Data, CPI Data, ORI Data, SBI Data, SUI Data, XRI Data</a:t>
            </a:r>
            <a:endParaRPr lang="en-US" sz="2400" b="1" u="sng" baseline="-25000" dirty="0" smtClean="0"/>
          </a:p>
          <a:p>
            <a:pPr algn="ctr"/>
            <a:endParaRPr lang="en-US" sz="2400" b="1" u="sng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409553" y="352408"/>
            <a:ext cx="8505872" cy="624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mage.slidesharecdn.com/timingdiagram-130405230448-phpapp01/95/t-imingdiagram-4-638.jpg?cb=13652031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0" y="1257288"/>
            <a:ext cx="8053432" cy="53387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992" y="261920"/>
            <a:ext cx="705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</a:t>
            </a:r>
            <a:r>
              <a:rPr lang="en-US" sz="2400" b="1" u="sng" baseline="-25000" dirty="0" smtClean="0"/>
              <a:t> </a:t>
            </a:r>
            <a:r>
              <a:rPr lang="en-US" sz="2400" b="1" u="sng" dirty="0" smtClean="0"/>
              <a:t> MVI R, DATA 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.slidesharecdn.com/timingdiagram-130405230448-phpapp01/95/t-imingdiagram-5-638.jpg?cb=13652031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52" y="442896"/>
            <a:ext cx="8324896" cy="60626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404920" y="2162168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MVI A,32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0040" y="714360"/>
            <a:ext cx="371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:- MVI A, DATA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html2-f.scribdassets.com/ch007c2v4jltgj/images/18-124d595790.jpg"/>
          <p:cNvPicPr/>
          <p:nvPr/>
        </p:nvPicPr>
        <p:blipFill>
          <a:blip r:embed="rId2"/>
          <a:srcRect r="11208"/>
          <a:stretch>
            <a:fillRect/>
          </a:stretch>
        </p:blipFill>
        <p:spPr bwMode="auto">
          <a:xfrm>
            <a:off x="138088" y="0"/>
            <a:ext cx="900591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https://html1-f.scribdassets.com/ch007c2v4jltgj/images/19-4177c1a17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1920"/>
            <a:ext cx="9005912" cy="659608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472248" y="2705096"/>
            <a:ext cx="2671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Put the </a:t>
            </a:r>
            <a:r>
              <a:rPr lang="en-US" sz="2000" dirty="0" smtClean="0">
                <a:solidFill>
                  <a:srgbClr val="FF0000"/>
                </a:solidFill>
              </a:rPr>
              <a:t>first memory Location </a:t>
            </a:r>
            <a:r>
              <a:rPr lang="en-US" sz="2000" dirty="0">
                <a:solidFill>
                  <a:srgbClr val="FF0000"/>
                </a:solidFill>
              </a:rPr>
              <a:t>on </a:t>
            </a:r>
            <a:r>
              <a:rPr lang="en-US" sz="2000" dirty="0" smtClean="0">
                <a:solidFill>
                  <a:srgbClr val="FF0000"/>
                </a:solidFill>
              </a:rPr>
              <a:t>the 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address </a:t>
            </a:r>
            <a:r>
              <a:rPr lang="en-US" sz="2000" dirty="0">
                <a:solidFill>
                  <a:srgbClr val="FF0000"/>
                </a:solidFill>
              </a:rPr>
              <a:t>bus(2000 </a:t>
            </a:r>
            <a:r>
              <a:rPr lang="en-US" sz="2000" dirty="0" smtClean="0">
                <a:solidFill>
                  <a:srgbClr val="FF0000"/>
                </a:solidFill>
              </a:rPr>
              <a:t>H)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html2-f.scribdassets.com/ch007c2v4jltgj/images/20-c6921794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381760" y="2705096"/>
            <a:ext cx="2443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Get </a:t>
            </a:r>
            <a:r>
              <a:rPr lang="en-US" sz="2000" dirty="0" smtClean="0">
                <a:solidFill>
                  <a:srgbClr val="FF0000"/>
                </a:solidFill>
              </a:rPr>
              <a:t>the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instruction(op-code) byte from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memory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0" y="1257288"/>
            <a:ext cx="7510504" cy="45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861992" y="171432"/>
            <a:ext cx="760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MOV r , M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html2-f.scribdassets.com/ch007c2v4jltgj/images/21-10d805718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291273" y="2433632"/>
            <a:ext cx="26241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Interpret </a:t>
            </a:r>
            <a:r>
              <a:rPr lang="en-US" sz="2000" dirty="0" smtClean="0">
                <a:solidFill>
                  <a:srgbClr val="FF0000"/>
                </a:solidFill>
              </a:rPr>
              <a:t>the Instruction : Wait </a:t>
            </a:r>
            <a:r>
              <a:rPr lang="en-US" sz="2000" dirty="0">
                <a:solidFill>
                  <a:srgbClr val="FF0000"/>
                </a:solidFill>
              </a:rPr>
              <a:t>for the </a:t>
            </a:r>
            <a:r>
              <a:rPr lang="en-US" sz="2000" dirty="0" smtClean="0">
                <a:solidFill>
                  <a:srgbClr val="FF0000"/>
                </a:solidFill>
              </a:rPr>
              <a:t>data byte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html2-f.scribdassets.com/ch007c2v4jltgj/images/22-4a9afdf0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76" y="171432"/>
            <a:ext cx="8915424" cy="6686568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562736" y="2614608"/>
            <a:ext cx="2262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Put the </a:t>
            </a:r>
            <a:r>
              <a:rPr lang="en-US" sz="2000" dirty="0" smtClean="0">
                <a:solidFill>
                  <a:srgbClr val="FF0000"/>
                </a:solidFill>
              </a:rPr>
              <a:t>next memory location </a:t>
            </a:r>
            <a:r>
              <a:rPr lang="en-US" sz="2000" dirty="0">
                <a:solidFill>
                  <a:srgbClr val="FF0000"/>
                </a:solidFill>
              </a:rPr>
              <a:t>on </a:t>
            </a:r>
            <a:r>
              <a:rPr lang="en-US" sz="2000" dirty="0" smtClean="0">
                <a:solidFill>
                  <a:srgbClr val="FF0000"/>
                </a:solidFill>
              </a:rPr>
              <a:t>the address bus (</a:t>
            </a:r>
            <a:r>
              <a:rPr lang="en-US" sz="2000" dirty="0">
                <a:solidFill>
                  <a:srgbClr val="FF0000"/>
                </a:solidFill>
              </a:rPr>
              <a:t>2001 </a:t>
            </a:r>
            <a:r>
              <a:rPr lang="en-US" sz="2000" dirty="0" smtClean="0">
                <a:solidFill>
                  <a:srgbClr val="FF0000"/>
                </a:solidFill>
              </a:rPr>
              <a:t>H)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html1-f.scribdassets.com/ch007c2v4jltgj/images/23-06f06afa4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76" y="261920"/>
            <a:ext cx="8686848" cy="6424648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429360" y="2976560"/>
            <a:ext cx="2714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Get the </a:t>
            </a:r>
            <a:r>
              <a:rPr lang="en-US" sz="2000" dirty="0" smtClean="0">
                <a:solidFill>
                  <a:srgbClr val="FF0000"/>
                </a:solidFill>
              </a:rPr>
              <a:t>data byte </a:t>
            </a:r>
            <a:r>
              <a:rPr lang="en-US" sz="2000" dirty="0">
                <a:solidFill>
                  <a:srgbClr val="FF0000"/>
                </a:solidFill>
              </a:rPr>
              <a:t>from </a:t>
            </a:r>
            <a:r>
              <a:rPr lang="en-US" sz="2000" dirty="0" smtClean="0">
                <a:solidFill>
                  <a:srgbClr val="FF0000"/>
                </a:solidFill>
              </a:rPr>
              <a:t>the memory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81760" y="4605344"/>
            <a:ext cx="277832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Through data lines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This will be finally placed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into </a:t>
            </a:r>
            <a:r>
              <a:rPr lang="en-US" sz="2000" dirty="0" smtClean="0">
                <a:solidFill>
                  <a:srgbClr val="FF0000"/>
                </a:solidFill>
              </a:rPr>
              <a:t>accumulator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1016" y="533384"/>
            <a:ext cx="7329528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 smtClean="0"/>
              <a:t>TIMING DIAGRAM FOR IN port address.</a:t>
            </a:r>
            <a:endParaRPr lang="en-US" sz="3200" b="1" u="sng" dirty="0"/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Fetching the </a:t>
            </a:r>
            <a:r>
              <a:rPr lang="en-US" sz="2000" dirty="0" smtClean="0"/>
              <a:t>Op-code </a:t>
            </a:r>
            <a:r>
              <a:rPr lang="en-US" sz="2000" dirty="0"/>
              <a:t>DBH from the memory 4125H.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Read the port address C0H from 4126H.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Read the content of port C0H and send it to the accumulator.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Let the content of port is 5EH.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23944" y="3790952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 C0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DB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C0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8085projects.info/images/Timing-Diagram-Pic9-pic4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52" y="714360"/>
            <a:ext cx="8505872" cy="579123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576632" y="171432"/>
            <a:ext cx="2443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/>
              <a:t>IN C0H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4432" y="533384"/>
            <a:ext cx="6536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dirty="0" smtClean="0"/>
              <a:t>Timing diagram for OUT 8-bit port address</a:t>
            </a:r>
            <a:r>
              <a:rPr lang="en-US" b="1" u="sng" dirty="0" smtClean="0"/>
              <a:t>.</a:t>
            </a:r>
            <a:endParaRPr lang="en-US" b="1" u="sng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14432" y="1981192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 C0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D3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C0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player.slideplayer.com/27/8979064/data/images/img7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76" y="352408"/>
            <a:ext cx="8596360" cy="615318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85896" y="171432"/>
            <a:ext cx="7076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smtClean="0"/>
              <a:t>TIMING DIAGRAM FOR OUT 8-bit port address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5896" y="1528752"/>
            <a:ext cx="6153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THREE BYTE </a:t>
            </a:r>
          </a:p>
          <a:p>
            <a:pPr algn="ctr"/>
            <a:r>
              <a:rPr lang="en-US" sz="7200" dirty="0" smtClean="0"/>
              <a:t>INSTRUCTIONS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N Byte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64" y="352408"/>
            <a:ext cx="8596360" cy="65055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 526A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6A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r>
                        <a:rPr lang="en-US" baseline="-25000" dirty="0" smtClean="0"/>
                        <a:t>H</a:t>
                      </a:r>
                      <a:endParaRPr lang="en-US" baseline="-25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8" y="457200"/>
            <a:ext cx="85439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opy H and L registers to the stack pointerSPHL       none The instruction loads the contents of the H and L registersint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088" y="352408"/>
            <a:ext cx="8686848" cy="6334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3456" y="261920"/>
            <a:ext cx="6172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dirty="0" smtClean="0"/>
              <a:t>Timing diagram for LDA 16-BIT ADDRESS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404920" y="1528752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LDA 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338"/>
            <a:ext cx="9143999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9064" y="442896"/>
            <a:ext cx="8528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 smtClean="0"/>
              <a:t>Timing diagram for CALL ADDRESS</a:t>
            </a:r>
          </a:p>
          <a:p>
            <a:endParaRPr lang="en-US" sz="2000" u="sng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76" y="1166800"/>
            <a:ext cx="8505872" cy="5338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76384" y="804848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CALL 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76" y="352409"/>
            <a:ext cx="8505872" cy="61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088" y="352408"/>
            <a:ext cx="8596360" cy="61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3456" y="261920"/>
            <a:ext cx="6340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dirty="0" smtClean="0"/>
              <a:t>Timing diagram for LHLD 16-BIT ADDRESS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04" y="804848"/>
            <a:ext cx="7420016" cy="271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04" y="2614608"/>
            <a:ext cx="7420016" cy="389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33456" y="804848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LHLD 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5"/>
            <a:ext cx="9144000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992" y="171432"/>
            <a:ext cx="760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TIMING DIAGRAM FOR MOV M , r</a:t>
            </a:r>
            <a:endParaRPr lang="en-US" sz="2400" b="1" u="sng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480" y="1709728"/>
            <a:ext cx="7962944" cy="352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38088" y="1257288"/>
            <a:ext cx="153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:-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33456" y="261920"/>
            <a:ext cx="6340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dirty="0" smtClean="0"/>
              <a:t>Timing diagram for SHLD 16-BIT ADDRESS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04920" y="1528752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SHLD 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52" y="623872"/>
            <a:ext cx="7962944" cy="579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0" y="17624"/>
            <a:ext cx="9144000" cy="7030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4432" y="533384"/>
            <a:ext cx="6207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dirty="0" smtClean="0"/>
              <a:t>Timing diagram for JMP 16-BIT ADDRESS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04" y="1166800"/>
            <a:ext cx="7329528" cy="1300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016" y="2614608"/>
            <a:ext cx="7510504" cy="2081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016" y="4514856"/>
            <a:ext cx="7329528" cy="203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2408"/>
            <a:ext cx="8915424" cy="6505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76" y="171432"/>
            <a:ext cx="8596360" cy="1852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04" y="1981192"/>
            <a:ext cx="8053432" cy="470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314432" y="1076312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JMP 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0528" y="533384"/>
            <a:ext cx="17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:-</a:t>
            </a:r>
            <a:endParaRPr lang="en-US" b="1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0059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4432" y="533384"/>
            <a:ext cx="5950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dirty="0" smtClean="0"/>
              <a:t>Timing diagram for LXI R</a:t>
            </a:r>
            <a:r>
              <a:rPr lang="en-US" sz="2800" b="1" u="sng" baseline="-25000" dirty="0" smtClean="0"/>
              <a:t>P</a:t>
            </a:r>
            <a:r>
              <a:rPr lang="en-US" sz="2800" b="1" u="sng" dirty="0" smtClean="0"/>
              <a:t>, 16-BIT DATA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404920" y="1528752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MNEMONICS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OP-CODE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LXI B, 2050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04" y="533384"/>
            <a:ext cx="7510503" cy="588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52" y="533384"/>
            <a:ext cx="8234408" cy="6053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52" y="804848"/>
            <a:ext cx="8448675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player.slideplayer.com/27/8979064/data/images/img7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76" y="714360"/>
            <a:ext cx="8415384" cy="588172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992" y="171432"/>
            <a:ext cx="760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TIMING DIAGRAM FOR ADD M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596</Words>
  <Application>Microsoft Office PowerPoint</Application>
  <PresentationFormat>On-screen Show (4:3)</PresentationFormat>
  <Paragraphs>177</Paragraphs>
  <Slides>69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Tanvi</dc:creator>
  <cp:lastModifiedBy>Girdhari Singh</cp:lastModifiedBy>
  <cp:revision>69</cp:revision>
  <dcterms:created xsi:type="dcterms:W3CDTF">2016-02-26T05:39:31Z</dcterms:created>
  <dcterms:modified xsi:type="dcterms:W3CDTF">2016-03-09T05:52:50Z</dcterms:modified>
</cp:coreProperties>
</file>